
<file path=[Content_Types].xml><?xml version="1.0" encoding="utf-8"?>
<Types xmlns="http://schemas.openxmlformats.org/package/2006/content-types">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5" r:id="rId4"/>
    <p:sldId id="258" r:id="rId5"/>
    <p:sldId id="259" r:id="rId6"/>
    <p:sldId id="260" r:id="rId7"/>
    <p:sldId id="261" r:id="rId8"/>
    <p:sldId id="264"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2" autoAdjust="0"/>
    <p:restoredTop sz="94660"/>
  </p:normalViewPr>
  <p:slideViewPr>
    <p:cSldViewPr snapToGrid="0">
      <p:cViewPr varScale="1">
        <p:scale>
          <a:sx n="80" d="100"/>
          <a:sy n="80" d="100"/>
        </p:scale>
        <p:origin x="83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media1.mp3>
</file>

<file path=ppt/media/media2.mp3>
</file>

<file path=ppt/media/media3.mp3>
</file>

<file path=ppt/media/media4.mp3>
</file>

<file path=ppt/media/media5.mp4>
</file>

<file path=ppt/media/media6.mp3>
</file>

<file path=ppt/media/media7.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1BCFDD9-CD6C-4E1E-9C14-D7EA65D18A5B}" type="datetimeFigureOut">
              <a:rPr lang="en-US" smtClean="0"/>
              <a:t>7/2/2024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F5486B-A9AD-4F1D-93ED-538DB64B2E4F}" type="slidenum">
              <a:rPr lang="en-US" smtClean="0"/>
              <a:t>‹#›</a:t>
            </a:fld>
            <a:endParaRPr lang="en-US"/>
          </a:p>
        </p:txBody>
      </p:sp>
    </p:spTree>
    <p:extLst>
      <p:ext uri="{BB962C8B-B14F-4D97-AF65-F5344CB8AC3E}">
        <p14:creationId xmlns:p14="http://schemas.microsoft.com/office/powerpoint/2010/main" val="3055331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1BCFDD9-CD6C-4E1E-9C14-D7EA65D18A5B}" type="datetimeFigureOut">
              <a:rPr lang="en-US" smtClean="0"/>
              <a:t>7/2/2024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F5486B-A9AD-4F1D-93ED-538DB64B2E4F}" type="slidenum">
              <a:rPr lang="en-US" smtClean="0"/>
              <a:t>‹#›</a:t>
            </a:fld>
            <a:endParaRPr lang="en-US"/>
          </a:p>
        </p:txBody>
      </p:sp>
    </p:spTree>
    <p:extLst>
      <p:ext uri="{BB962C8B-B14F-4D97-AF65-F5344CB8AC3E}">
        <p14:creationId xmlns:p14="http://schemas.microsoft.com/office/powerpoint/2010/main" val="1989565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1BCFDD9-CD6C-4E1E-9C14-D7EA65D18A5B}" type="datetimeFigureOut">
              <a:rPr lang="en-US" smtClean="0"/>
              <a:t>7/2/2024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F5486B-A9AD-4F1D-93ED-538DB64B2E4F}" type="slidenum">
              <a:rPr lang="en-US" smtClean="0"/>
              <a:t>‹#›</a:t>
            </a:fld>
            <a:endParaRPr lang="en-US"/>
          </a:p>
        </p:txBody>
      </p:sp>
    </p:spTree>
    <p:extLst>
      <p:ext uri="{BB962C8B-B14F-4D97-AF65-F5344CB8AC3E}">
        <p14:creationId xmlns:p14="http://schemas.microsoft.com/office/powerpoint/2010/main" val="1019203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1BCFDD9-CD6C-4E1E-9C14-D7EA65D18A5B}" type="datetimeFigureOut">
              <a:rPr lang="en-US" smtClean="0"/>
              <a:t>7/2/2024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F5486B-A9AD-4F1D-93ED-538DB64B2E4F}" type="slidenum">
              <a:rPr lang="en-US" smtClean="0"/>
              <a:t>‹#›</a:t>
            </a:fld>
            <a:endParaRPr lang="en-US"/>
          </a:p>
        </p:txBody>
      </p:sp>
    </p:spTree>
    <p:extLst>
      <p:ext uri="{BB962C8B-B14F-4D97-AF65-F5344CB8AC3E}">
        <p14:creationId xmlns:p14="http://schemas.microsoft.com/office/powerpoint/2010/main" val="1731529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1BCFDD9-CD6C-4E1E-9C14-D7EA65D18A5B}" type="datetimeFigureOut">
              <a:rPr lang="en-US" smtClean="0"/>
              <a:t>7/2/2024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F5486B-A9AD-4F1D-93ED-538DB64B2E4F}" type="slidenum">
              <a:rPr lang="en-US" smtClean="0"/>
              <a:t>‹#›</a:t>
            </a:fld>
            <a:endParaRPr lang="en-US"/>
          </a:p>
        </p:txBody>
      </p:sp>
    </p:spTree>
    <p:extLst>
      <p:ext uri="{BB962C8B-B14F-4D97-AF65-F5344CB8AC3E}">
        <p14:creationId xmlns:p14="http://schemas.microsoft.com/office/powerpoint/2010/main" val="2205256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1BCFDD9-CD6C-4E1E-9C14-D7EA65D18A5B}" type="datetimeFigureOut">
              <a:rPr lang="en-US" smtClean="0"/>
              <a:t>7/2/2024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F5486B-A9AD-4F1D-93ED-538DB64B2E4F}" type="slidenum">
              <a:rPr lang="en-US" smtClean="0"/>
              <a:t>‹#›</a:t>
            </a:fld>
            <a:endParaRPr lang="en-US"/>
          </a:p>
        </p:txBody>
      </p:sp>
    </p:spTree>
    <p:extLst>
      <p:ext uri="{BB962C8B-B14F-4D97-AF65-F5344CB8AC3E}">
        <p14:creationId xmlns:p14="http://schemas.microsoft.com/office/powerpoint/2010/main" val="880890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1BCFDD9-CD6C-4E1E-9C14-D7EA65D18A5B}" type="datetimeFigureOut">
              <a:rPr lang="en-US" smtClean="0"/>
              <a:t>7/2/2024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F5486B-A9AD-4F1D-93ED-538DB64B2E4F}" type="slidenum">
              <a:rPr lang="en-US" smtClean="0"/>
              <a:t>‹#›</a:t>
            </a:fld>
            <a:endParaRPr lang="en-US"/>
          </a:p>
        </p:txBody>
      </p:sp>
    </p:spTree>
    <p:extLst>
      <p:ext uri="{BB962C8B-B14F-4D97-AF65-F5344CB8AC3E}">
        <p14:creationId xmlns:p14="http://schemas.microsoft.com/office/powerpoint/2010/main" val="1478183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1BCFDD9-CD6C-4E1E-9C14-D7EA65D18A5B}" type="datetimeFigureOut">
              <a:rPr lang="en-US" smtClean="0"/>
              <a:t>7/2/2024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F5486B-A9AD-4F1D-93ED-538DB64B2E4F}" type="slidenum">
              <a:rPr lang="en-US" smtClean="0"/>
              <a:t>‹#›</a:t>
            </a:fld>
            <a:endParaRPr lang="en-US"/>
          </a:p>
        </p:txBody>
      </p:sp>
    </p:spTree>
    <p:extLst>
      <p:ext uri="{BB962C8B-B14F-4D97-AF65-F5344CB8AC3E}">
        <p14:creationId xmlns:p14="http://schemas.microsoft.com/office/powerpoint/2010/main" val="4016002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BCFDD9-CD6C-4E1E-9C14-D7EA65D18A5B}" type="datetimeFigureOut">
              <a:rPr lang="en-US" smtClean="0"/>
              <a:t>7/2/2024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F5486B-A9AD-4F1D-93ED-538DB64B2E4F}" type="slidenum">
              <a:rPr lang="en-US" smtClean="0"/>
              <a:t>‹#›</a:t>
            </a:fld>
            <a:endParaRPr lang="en-US"/>
          </a:p>
        </p:txBody>
      </p:sp>
    </p:spTree>
    <p:extLst>
      <p:ext uri="{BB962C8B-B14F-4D97-AF65-F5344CB8AC3E}">
        <p14:creationId xmlns:p14="http://schemas.microsoft.com/office/powerpoint/2010/main" val="2482146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1BCFDD9-CD6C-4E1E-9C14-D7EA65D18A5B}" type="datetimeFigureOut">
              <a:rPr lang="en-US" smtClean="0"/>
              <a:t>7/2/2024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F5486B-A9AD-4F1D-93ED-538DB64B2E4F}" type="slidenum">
              <a:rPr lang="en-US" smtClean="0"/>
              <a:t>‹#›</a:t>
            </a:fld>
            <a:endParaRPr lang="en-US"/>
          </a:p>
        </p:txBody>
      </p:sp>
    </p:spTree>
    <p:extLst>
      <p:ext uri="{BB962C8B-B14F-4D97-AF65-F5344CB8AC3E}">
        <p14:creationId xmlns:p14="http://schemas.microsoft.com/office/powerpoint/2010/main" val="31722809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1BCFDD9-CD6C-4E1E-9C14-D7EA65D18A5B}" type="datetimeFigureOut">
              <a:rPr lang="en-US" smtClean="0"/>
              <a:t>7/2/2024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F5486B-A9AD-4F1D-93ED-538DB64B2E4F}" type="slidenum">
              <a:rPr lang="en-US" smtClean="0"/>
              <a:t>‹#›</a:t>
            </a:fld>
            <a:endParaRPr lang="en-US"/>
          </a:p>
        </p:txBody>
      </p:sp>
    </p:spTree>
    <p:extLst>
      <p:ext uri="{BB962C8B-B14F-4D97-AF65-F5344CB8AC3E}">
        <p14:creationId xmlns:p14="http://schemas.microsoft.com/office/powerpoint/2010/main" val="1479517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BCFDD9-CD6C-4E1E-9C14-D7EA65D18A5B}" type="datetimeFigureOut">
              <a:rPr lang="en-US" smtClean="0"/>
              <a:t>7/2/2024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F5486B-A9AD-4F1D-93ED-538DB64B2E4F}" type="slidenum">
              <a:rPr lang="en-US" smtClean="0"/>
              <a:t>‹#›</a:t>
            </a:fld>
            <a:endParaRPr lang="en-US"/>
          </a:p>
        </p:txBody>
      </p:sp>
    </p:spTree>
    <p:extLst>
      <p:ext uri="{BB962C8B-B14F-4D97-AF65-F5344CB8AC3E}">
        <p14:creationId xmlns:p14="http://schemas.microsoft.com/office/powerpoint/2010/main" val="13135741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media" Target="../media/media6.mp3"/><Relationship Id="rId7" Type="http://schemas.openxmlformats.org/officeDocument/2006/relationships/image" Target="../media/image2.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6.png"/><Relationship Id="rId5" Type="http://schemas.openxmlformats.org/officeDocument/2006/relationships/slideLayout" Target="../slideLayouts/slideLayout7.xml"/><Relationship Id="rId4" Type="http://schemas.openxmlformats.org/officeDocument/2006/relationships/audio" Target="../media/media6.mp3"/></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98588" y="1215484"/>
            <a:ext cx="6261008" cy="1169551"/>
          </a:xfrm>
          <a:prstGeom prst="rect">
            <a:avLst/>
          </a:prstGeom>
          <a:noFill/>
        </p:spPr>
        <p:txBody>
          <a:bodyPr wrap="none" rtlCol="0">
            <a:spAutoFit/>
          </a:bodyPr>
          <a:lstStyle/>
          <a:p>
            <a:pPr algn="ctr"/>
            <a:r>
              <a:rPr lang="en-US" sz="3500" b="1" dirty="0">
                <a:latin typeface="Cambria" panose="02040503050406030204" pitchFamily="18" charset="0"/>
                <a:ea typeface="Cambria" panose="02040503050406030204" pitchFamily="18" charset="0"/>
              </a:rPr>
              <a:t>Gearless Power Transmission</a:t>
            </a:r>
          </a:p>
          <a:p>
            <a:pPr algn="ctr"/>
            <a:endParaRPr lang="en-US" sz="3500" b="1" dirty="0">
              <a:latin typeface="Cambria" panose="02040503050406030204" pitchFamily="18" charset="0"/>
              <a:ea typeface="Cambria" panose="02040503050406030204" pitchFamily="18" charset="0"/>
            </a:endParaRPr>
          </a:p>
        </p:txBody>
      </p:sp>
      <p:sp>
        <p:nvSpPr>
          <p:cNvPr id="3" name="TextBox 2"/>
          <p:cNvSpPr txBox="1"/>
          <p:nvPr/>
        </p:nvSpPr>
        <p:spPr>
          <a:xfrm>
            <a:off x="5795242" y="3043799"/>
            <a:ext cx="467692" cy="400110"/>
          </a:xfrm>
          <a:prstGeom prst="rect">
            <a:avLst/>
          </a:prstGeom>
          <a:noFill/>
        </p:spPr>
        <p:txBody>
          <a:bodyPr wrap="none" rtlCol="0">
            <a:spAutoFit/>
          </a:bodyPr>
          <a:lstStyle/>
          <a:p>
            <a:pPr algn="ctr"/>
            <a:r>
              <a:rPr lang="en-US" sz="2000" b="1" dirty="0">
                <a:latin typeface="Cambria" panose="02040503050406030204" pitchFamily="18" charset="0"/>
                <a:ea typeface="Cambria" panose="02040503050406030204" pitchFamily="18" charset="0"/>
              </a:rPr>
              <a:t>by</a:t>
            </a:r>
          </a:p>
        </p:txBody>
      </p:sp>
      <p:sp>
        <p:nvSpPr>
          <p:cNvPr id="4" name="TextBox 3"/>
          <p:cNvSpPr txBox="1"/>
          <p:nvPr/>
        </p:nvSpPr>
        <p:spPr>
          <a:xfrm>
            <a:off x="5197772" y="3716040"/>
            <a:ext cx="1555234" cy="707886"/>
          </a:xfrm>
          <a:prstGeom prst="rect">
            <a:avLst/>
          </a:prstGeom>
          <a:noFill/>
        </p:spPr>
        <p:txBody>
          <a:bodyPr wrap="none" rtlCol="0">
            <a:spAutoFit/>
          </a:bodyPr>
          <a:lstStyle/>
          <a:p>
            <a:pPr algn="ctr"/>
            <a:r>
              <a:rPr lang="en-US" sz="2000" b="1" dirty="0">
                <a:latin typeface="Cambria" panose="02040503050406030204" pitchFamily="18" charset="0"/>
                <a:ea typeface="Cambria" panose="02040503050406030204" pitchFamily="18" charset="0"/>
              </a:rPr>
              <a:t>Amit</a:t>
            </a:r>
          </a:p>
          <a:p>
            <a:pPr algn="ctr"/>
            <a:r>
              <a:rPr lang="en-US" sz="2000" b="1" dirty="0">
                <a:latin typeface="Cambria" panose="02040503050406030204" pitchFamily="18" charset="0"/>
                <a:ea typeface="Cambria" panose="02040503050406030204" pitchFamily="18" charset="0"/>
              </a:rPr>
              <a:t>220103010</a:t>
            </a:r>
          </a:p>
        </p:txBody>
      </p:sp>
      <p:sp>
        <p:nvSpPr>
          <p:cNvPr id="8" name="TextBox 7"/>
          <p:cNvSpPr txBox="1"/>
          <p:nvPr/>
        </p:nvSpPr>
        <p:spPr>
          <a:xfrm>
            <a:off x="4311406" y="394735"/>
            <a:ext cx="3435364" cy="461665"/>
          </a:xfrm>
          <a:prstGeom prst="rect">
            <a:avLst/>
          </a:prstGeom>
          <a:noFill/>
        </p:spPr>
        <p:txBody>
          <a:bodyPr wrap="none" rtlCol="0">
            <a:spAutoFit/>
          </a:bodyPr>
          <a:lstStyle/>
          <a:p>
            <a:pPr algn="ctr"/>
            <a:r>
              <a:rPr lang="en-US" sz="2400" b="1" dirty="0">
                <a:solidFill>
                  <a:srgbClr val="FF0000"/>
                </a:solidFill>
                <a:latin typeface="Cambria" panose="02040503050406030204" pitchFamily="18" charset="0"/>
                <a:ea typeface="Cambria" panose="02040503050406030204" pitchFamily="18" charset="0"/>
              </a:rPr>
              <a:t>ME 224 Course Project</a:t>
            </a:r>
          </a:p>
        </p:txBody>
      </p:sp>
      <p:sp>
        <p:nvSpPr>
          <p:cNvPr id="9" name="TextBox 8"/>
          <p:cNvSpPr txBox="1"/>
          <p:nvPr/>
        </p:nvSpPr>
        <p:spPr>
          <a:xfrm>
            <a:off x="3314307" y="5128178"/>
            <a:ext cx="5429563" cy="830997"/>
          </a:xfrm>
          <a:prstGeom prst="rect">
            <a:avLst/>
          </a:prstGeom>
          <a:noFill/>
        </p:spPr>
        <p:txBody>
          <a:bodyPr wrap="none" rtlCol="0">
            <a:spAutoFit/>
          </a:bodyPr>
          <a:lstStyle/>
          <a:p>
            <a:pPr algn="ctr"/>
            <a:r>
              <a:rPr lang="en-US" sz="2400" dirty="0">
                <a:latin typeface="Cambria" panose="02040503050406030204" pitchFamily="18" charset="0"/>
                <a:ea typeface="Cambria" panose="02040503050406030204" pitchFamily="18" charset="0"/>
              </a:rPr>
              <a:t>Department of Mechanical Engineering</a:t>
            </a:r>
          </a:p>
          <a:p>
            <a:pPr algn="ctr"/>
            <a:r>
              <a:rPr lang="en-US" sz="2400" dirty="0">
                <a:latin typeface="Cambria" panose="02040503050406030204" pitchFamily="18" charset="0"/>
                <a:ea typeface="Cambria" panose="02040503050406030204" pitchFamily="18" charset="0"/>
              </a:rPr>
              <a:t>Indian Institute of Technology Guwahati</a:t>
            </a:r>
          </a:p>
        </p:txBody>
      </p:sp>
      <p:sp>
        <p:nvSpPr>
          <p:cNvPr id="11" name="TextBox 10"/>
          <p:cNvSpPr txBox="1"/>
          <p:nvPr/>
        </p:nvSpPr>
        <p:spPr>
          <a:xfrm>
            <a:off x="5197772" y="2499028"/>
            <a:ext cx="1662635" cy="707886"/>
          </a:xfrm>
          <a:prstGeom prst="rect">
            <a:avLst/>
          </a:prstGeom>
          <a:noFill/>
        </p:spPr>
        <p:txBody>
          <a:bodyPr wrap="none" rtlCol="0">
            <a:spAutoFit/>
          </a:bodyPr>
          <a:lstStyle/>
          <a:p>
            <a:pPr algn="ctr"/>
            <a:r>
              <a:rPr lang="en-US" sz="2000" b="1" dirty="0">
                <a:latin typeface="Cambria" panose="02040503050406030204" pitchFamily="18" charset="0"/>
                <a:ea typeface="Cambria" panose="02040503050406030204" pitchFamily="18" charset="0"/>
              </a:rPr>
              <a:t>02/05/2024</a:t>
            </a:r>
          </a:p>
          <a:p>
            <a:pPr algn="ctr"/>
            <a:endParaRPr lang="en-US" sz="2000" b="1" dirty="0">
              <a:latin typeface="Cambria" panose="02040503050406030204" pitchFamily="18" charset="0"/>
              <a:ea typeface="Cambria" panose="02040503050406030204" pitchFamily="18" charset="0"/>
            </a:endParaRPr>
          </a:p>
        </p:txBody>
      </p:sp>
      <p:cxnSp>
        <p:nvCxnSpPr>
          <p:cNvPr id="13" name="Straight Connector 12"/>
          <p:cNvCxnSpPr/>
          <p:nvPr/>
        </p:nvCxnSpPr>
        <p:spPr>
          <a:xfrm>
            <a:off x="3801227" y="1951463"/>
            <a:ext cx="4455723"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5058786" y="4490601"/>
            <a:ext cx="1940603"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pic>
        <p:nvPicPr>
          <p:cNvPr id="7" name="Picture 6" descr="A colorful logo with black text&#10;&#10;Description automatically generated">
            <a:extLst>
              <a:ext uri="{FF2B5EF4-FFF2-40B4-BE49-F238E27FC236}">
                <a16:creationId xmlns:a16="http://schemas.microsoft.com/office/drawing/2014/main" id="{092BF290-FC9E-5F50-1124-3328AC96AB2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64405" y="5922247"/>
            <a:ext cx="828234" cy="830998"/>
          </a:xfrm>
          <a:prstGeom prst="rect">
            <a:avLst/>
          </a:prstGeom>
        </p:spPr>
      </p:pic>
    </p:spTree>
    <p:extLst>
      <p:ext uri="{BB962C8B-B14F-4D97-AF65-F5344CB8AC3E}">
        <p14:creationId xmlns:p14="http://schemas.microsoft.com/office/powerpoint/2010/main" val="1411225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02394" y="0"/>
            <a:ext cx="5875711" cy="630942"/>
          </a:xfrm>
          <a:prstGeom prst="rect">
            <a:avLst/>
          </a:prstGeom>
          <a:noFill/>
        </p:spPr>
        <p:txBody>
          <a:bodyPr wrap="none" rtlCol="0">
            <a:spAutoFit/>
          </a:bodyPr>
          <a:lstStyle/>
          <a:p>
            <a:pPr algn="ctr"/>
            <a:r>
              <a:rPr lang="en-US" sz="3500" b="1" dirty="0">
                <a:latin typeface="Cambria" panose="02040503050406030204" pitchFamily="18" charset="0"/>
                <a:ea typeface="Cambria" panose="02040503050406030204" pitchFamily="18" charset="0"/>
              </a:rPr>
              <a:t>Motivation and Application</a:t>
            </a:r>
          </a:p>
        </p:txBody>
      </p:sp>
      <p:cxnSp>
        <p:nvCxnSpPr>
          <p:cNvPr id="12" name="Straight Connector 11"/>
          <p:cNvCxnSpPr/>
          <p:nvPr/>
        </p:nvCxnSpPr>
        <p:spPr>
          <a:xfrm>
            <a:off x="3778924" y="630942"/>
            <a:ext cx="4455723"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8B310B8B-DF98-46A3-8721-9F9D84531219}"/>
              </a:ext>
            </a:extLst>
          </p:cNvPr>
          <p:cNvSpPr txBox="1"/>
          <p:nvPr/>
        </p:nvSpPr>
        <p:spPr>
          <a:xfrm>
            <a:off x="882398" y="875578"/>
            <a:ext cx="10591800" cy="4832092"/>
          </a:xfrm>
          <a:prstGeom prst="rect">
            <a:avLst/>
          </a:prstGeom>
          <a:noFill/>
        </p:spPr>
        <p:txBody>
          <a:bodyPr wrap="square" rtlCol="0">
            <a:spAutoFit/>
          </a:bodyPr>
          <a:lstStyle/>
          <a:p>
            <a:endParaRPr lang="en-IN" sz="2800" dirty="0">
              <a:latin typeface="Adobe Thai" panose="02040503050201020203" pitchFamily="18" charset="-34"/>
              <a:cs typeface="Adobe Thai" panose="02040503050201020203" pitchFamily="18" charset="-34"/>
            </a:endParaRPr>
          </a:p>
          <a:p>
            <a:r>
              <a:rPr lang="en-IN" sz="2800" dirty="0">
                <a:latin typeface="Adobe Thai" panose="02040503050201020203" pitchFamily="18" charset="-34"/>
                <a:cs typeface="Adobe Thai" panose="02040503050201020203" pitchFamily="18" charset="-34"/>
              </a:rPr>
              <a:t>For transmitting motion, gears are one of the most used mechanical parts. However, they are subjected to wear and tear and require high accuracy to be designed. Also, gears are expensive.</a:t>
            </a:r>
          </a:p>
          <a:p>
            <a:r>
              <a:rPr lang="en-IN" sz="2800" dirty="0">
                <a:latin typeface="Adobe Thai" panose="02040503050201020203" pitchFamily="18" charset="-34"/>
                <a:cs typeface="Adobe Thai" panose="02040503050201020203" pitchFamily="18" charset="-34"/>
              </a:rPr>
              <a:t>We have thought of replacing the gears with a simple mechanism which is simple to manufacture and is cost efficient as well. We can use this design in areas where there is not high impact force acting on the machine parts.</a:t>
            </a:r>
          </a:p>
          <a:p>
            <a:endParaRPr lang="en-IN" sz="2800" dirty="0">
              <a:latin typeface="Adobe Thai" panose="02040503050201020203" pitchFamily="18" charset="-34"/>
              <a:cs typeface="Adobe Thai" panose="02040503050201020203" pitchFamily="18" charset="-34"/>
            </a:endParaRPr>
          </a:p>
          <a:p>
            <a:r>
              <a:rPr lang="en-IN" sz="2800" dirty="0">
                <a:latin typeface="Adobe Thai" panose="02040503050201020203" pitchFamily="18" charset="-34"/>
                <a:cs typeface="Adobe Thai" panose="02040503050201020203" pitchFamily="18" charset="-34"/>
              </a:rPr>
              <a:t>We have designed this mechanism for use in a paddle boat. </a:t>
            </a:r>
          </a:p>
          <a:p>
            <a:r>
              <a:rPr lang="en-IN" sz="2800" dirty="0">
                <a:latin typeface="Adobe Thai" panose="02040503050201020203" pitchFamily="18" charset="-34"/>
                <a:cs typeface="Adobe Thai" panose="02040503050201020203" pitchFamily="18" charset="-34"/>
              </a:rPr>
              <a:t>We cannot use directly the motion of peddles to rotate the propeller as it will cause the person to be sitting facing the sides and not facing the front of the boat. </a:t>
            </a:r>
          </a:p>
          <a:p>
            <a:r>
              <a:rPr lang="en-IN" sz="2800" dirty="0">
                <a:latin typeface="Adobe Thai" panose="02040503050201020203" pitchFamily="18" charset="-34"/>
                <a:cs typeface="Adobe Thai" panose="02040503050201020203" pitchFamily="18" charset="-34"/>
              </a:rPr>
              <a:t> 						</a:t>
            </a:r>
            <a:r>
              <a:rPr lang="en-IN" sz="2400" dirty="0">
                <a:latin typeface="Adobe Thai" panose="02040503050201020203" pitchFamily="18" charset="-34"/>
                <a:cs typeface="Adobe Thai" panose="02040503050201020203" pitchFamily="18" charset="-34"/>
              </a:rPr>
              <a:t> (Continued on next slide) </a:t>
            </a:r>
            <a:r>
              <a:rPr lang="en-IN" sz="2800" dirty="0">
                <a:latin typeface="Adobe Thai" panose="02040503050201020203" pitchFamily="18" charset="-34"/>
                <a:cs typeface="Adobe Thai" panose="02040503050201020203" pitchFamily="18" charset="-34"/>
              </a:rPr>
              <a:t>		</a:t>
            </a:r>
            <a:endParaRPr lang="en-IN" sz="2200" dirty="0">
              <a:latin typeface="Adobe Thai" panose="02040503050201020203" pitchFamily="18" charset="-34"/>
              <a:cs typeface="Adobe Thai" panose="02040503050201020203" pitchFamily="18" charset="-34"/>
            </a:endParaRPr>
          </a:p>
        </p:txBody>
      </p:sp>
      <p:pic>
        <p:nvPicPr>
          <p:cNvPr id="3" name="WhatsApp Audio 2024-05-07 at 00.37.36_2e0220b6">
            <a:hlinkClick r:id="" action="ppaction://media"/>
            <a:extLst>
              <a:ext uri="{FF2B5EF4-FFF2-40B4-BE49-F238E27FC236}">
                <a16:creationId xmlns:a16="http://schemas.microsoft.com/office/drawing/2014/main" id="{5D7C9794-BF85-42C8-B25F-E95D03E1D7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65920" y="372679"/>
            <a:ext cx="487363" cy="487363"/>
          </a:xfrm>
          <a:prstGeom prst="rect">
            <a:avLst/>
          </a:prstGeom>
        </p:spPr>
      </p:pic>
    </p:spTree>
    <p:extLst>
      <p:ext uri="{BB962C8B-B14F-4D97-AF65-F5344CB8AC3E}">
        <p14:creationId xmlns:p14="http://schemas.microsoft.com/office/powerpoint/2010/main" val="2459149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48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64039" y="433355"/>
            <a:ext cx="5285486" cy="630942"/>
          </a:xfrm>
          <a:prstGeom prst="rect">
            <a:avLst/>
          </a:prstGeom>
          <a:noFill/>
        </p:spPr>
        <p:txBody>
          <a:bodyPr wrap="none" rtlCol="0">
            <a:spAutoFit/>
          </a:bodyPr>
          <a:lstStyle/>
          <a:p>
            <a:pPr algn="ctr"/>
            <a:r>
              <a:rPr lang="en-US" sz="3500" b="1" dirty="0">
                <a:ea typeface="Cambria" panose="02040503050406030204" pitchFamily="18" charset="0"/>
                <a:cs typeface="Adobe Thai" panose="02040503050201020203" pitchFamily="18" charset="-34"/>
              </a:rPr>
              <a:t>Motivation and Application</a:t>
            </a:r>
          </a:p>
        </p:txBody>
      </p:sp>
      <p:cxnSp>
        <p:nvCxnSpPr>
          <p:cNvPr id="12" name="Straight Connector 11"/>
          <p:cNvCxnSpPr/>
          <p:nvPr/>
        </p:nvCxnSpPr>
        <p:spPr>
          <a:xfrm>
            <a:off x="3778920" y="1114326"/>
            <a:ext cx="4455723"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8B310B8B-DF98-46A3-8721-9F9D84531219}"/>
              </a:ext>
            </a:extLst>
          </p:cNvPr>
          <p:cNvSpPr txBox="1"/>
          <p:nvPr/>
        </p:nvSpPr>
        <p:spPr>
          <a:xfrm>
            <a:off x="915448" y="1459472"/>
            <a:ext cx="10591800" cy="2616101"/>
          </a:xfrm>
          <a:prstGeom prst="rect">
            <a:avLst/>
          </a:prstGeom>
          <a:noFill/>
        </p:spPr>
        <p:txBody>
          <a:bodyPr wrap="square" rtlCol="0">
            <a:spAutoFit/>
          </a:bodyPr>
          <a:lstStyle/>
          <a:p>
            <a:r>
              <a:rPr lang="en-IN" sz="2400" dirty="0">
                <a:latin typeface="Adobe Thai" panose="02040503050201020203" pitchFamily="18" charset="-34"/>
                <a:cs typeface="Adobe Thai" panose="02040503050201020203" pitchFamily="18" charset="-34"/>
              </a:rPr>
              <a:t>. </a:t>
            </a:r>
          </a:p>
          <a:p>
            <a:r>
              <a:rPr lang="en-IN" sz="2800" dirty="0">
                <a:latin typeface="Adobe Thai" panose="02040503050201020203" pitchFamily="18" charset="-34"/>
                <a:cs typeface="Adobe Thai" panose="02040503050201020203" pitchFamily="18" charset="-34"/>
              </a:rPr>
              <a:t>The peddling and thus rotation of a shaft by a person would be turned by 90 degrees in another shaft which will finally lead to the rotation of the propeller. The rotation of the propeller will lead to the movement of the boat.</a:t>
            </a:r>
          </a:p>
          <a:p>
            <a:r>
              <a:rPr lang="en-IN" sz="2800" dirty="0">
                <a:latin typeface="Adobe Thai" panose="02040503050201020203" pitchFamily="18" charset="-34"/>
                <a:cs typeface="Adobe Thai" panose="02040503050201020203" pitchFamily="18" charset="-34"/>
              </a:rPr>
              <a:t>Details about the transmission of motion and movement of the boat are provided in the upcoming slides.</a:t>
            </a:r>
          </a:p>
        </p:txBody>
      </p:sp>
    </p:spTree>
    <p:extLst>
      <p:ext uri="{BB962C8B-B14F-4D97-AF65-F5344CB8AC3E}">
        <p14:creationId xmlns:p14="http://schemas.microsoft.com/office/powerpoint/2010/main" val="22592623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34350" y="0"/>
            <a:ext cx="4211795" cy="630942"/>
          </a:xfrm>
          <a:prstGeom prst="rect">
            <a:avLst/>
          </a:prstGeom>
          <a:noFill/>
        </p:spPr>
        <p:txBody>
          <a:bodyPr wrap="none" rtlCol="0">
            <a:spAutoFit/>
          </a:bodyPr>
          <a:lstStyle/>
          <a:p>
            <a:pPr algn="ctr"/>
            <a:r>
              <a:rPr lang="en-US" sz="3500" b="1" dirty="0">
                <a:latin typeface="Cambria" panose="02040503050406030204" pitchFamily="18" charset="0"/>
                <a:ea typeface="Cambria" panose="02040503050406030204" pitchFamily="18" charset="0"/>
              </a:rPr>
              <a:t>Kinematic Analysis</a:t>
            </a:r>
          </a:p>
        </p:txBody>
      </p:sp>
      <p:cxnSp>
        <p:nvCxnSpPr>
          <p:cNvPr id="12" name="Straight Connector 11"/>
          <p:cNvCxnSpPr/>
          <p:nvPr/>
        </p:nvCxnSpPr>
        <p:spPr>
          <a:xfrm>
            <a:off x="3778924" y="630942"/>
            <a:ext cx="4455723"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6D52022-C6E2-4156-53AD-91496A5DAB2A}"/>
              </a:ext>
            </a:extLst>
          </p:cNvPr>
          <p:cNvSpPr txBox="1"/>
          <p:nvPr/>
        </p:nvSpPr>
        <p:spPr>
          <a:xfrm>
            <a:off x="536154" y="783020"/>
            <a:ext cx="9738911" cy="3170099"/>
          </a:xfrm>
          <a:prstGeom prst="rect">
            <a:avLst/>
          </a:prstGeom>
          <a:noFill/>
        </p:spPr>
        <p:txBody>
          <a:bodyPr wrap="square" rtlCol="0">
            <a:spAutoFit/>
          </a:bodyPr>
          <a:lstStyle/>
          <a:p>
            <a:r>
              <a:rPr lang="en-IN" sz="2800" dirty="0">
                <a:latin typeface="Adobe Thai" panose="02040503050201020203" pitchFamily="18" charset="-34"/>
                <a:cs typeface="Adobe Thai" panose="02040503050201020203" pitchFamily="18" charset="-34"/>
              </a:rPr>
              <a:t>Number of links = 3 ( the two discs and the ground)</a:t>
            </a:r>
          </a:p>
          <a:p>
            <a:r>
              <a:rPr lang="en-IN" sz="2800" dirty="0">
                <a:latin typeface="Adobe Thai" panose="02040503050201020203" pitchFamily="18" charset="-34"/>
                <a:cs typeface="Adobe Thai" panose="02040503050201020203" pitchFamily="18" charset="-34"/>
              </a:rPr>
              <a:t>Number of lower pair joints (P1) = 2 ( the two joints on the discs)</a:t>
            </a:r>
          </a:p>
          <a:p>
            <a:r>
              <a:rPr lang="en-IN" sz="2800" dirty="0">
                <a:latin typeface="Adobe Thai" panose="02040503050201020203" pitchFamily="18" charset="-34"/>
                <a:cs typeface="Adobe Thai" panose="02040503050201020203" pitchFamily="18" charset="-34"/>
              </a:rPr>
              <a:t>Number of higher pair joints (P2) = 1 (the point of contact of the cylinders</a:t>
            </a:r>
          </a:p>
          <a:p>
            <a:r>
              <a:rPr lang="en-IN" sz="2800" dirty="0">
                <a:latin typeface="Adobe Thai" panose="02040503050201020203" pitchFamily="18" charset="-34"/>
                <a:cs typeface="Adobe Thai" panose="02040503050201020203" pitchFamily="18" charset="-34"/>
              </a:rPr>
              <a:t>Degree of freedom of the mechanism = 3(n-1)-2P1-P2</a:t>
            </a:r>
          </a:p>
          <a:p>
            <a:r>
              <a:rPr lang="en-IN" sz="2800" dirty="0">
                <a:latin typeface="Adobe Thai" panose="02040503050201020203" pitchFamily="18" charset="-34"/>
                <a:cs typeface="Adobe Thai" panose="02040503050201020203" pitchFamily="18" charset="-34"/>
              </a:rPr>
              <a:t> = 3(3-1)-2*2-1 =3*2-4-1 =1</a:t>
            </a:r>
          </a:p>
          <a:p>
            <a:r>
              <a:rPr lang="en-IN" sz="3200" b="1" dirty="0">
                <a:latin typeface="Adobe Thai" panose="02040503050201020203" pitchFamily="18" charset="-34"/>
                <a:cs typeface="Adobe Thai" panose="02040503050201020203" pitchFamily="18" charset="-34"/>
              </a:rPr>
              <a:t>Velocity profile: </a:t>
            </a:r>
            <a:r>
              <a:rPr lang="en-IN" sz="3200" dirty="0">
                <a:latin typeface="Adobe Thai" panose="02040503050201020203" pitchFamily="18" charset="-34"/>
                <a:cs typeface="Adobe Thai" panose="02040503050201020203" pitchFamily="18" charset="-34"/>
              </a:rPr>
              <a:t>at output and input disk are similar.</a:t>
            </a:r>
            <a:endParaRPr lang="en-IN" sz="3200" b="1" dirty="0">
              <a:latin typeface="Adobe Thai" panose="02040503050201020203" pitchFamily="18" charset="-34"/>
              <a:cs typeface="Adobe Thai" panose="02040503050201020203" pitchFamily="18" charset="-34"/>
            </a:endParaRPr>
          </a:p>
          <a:p>
            <a:endParaRPr lang="en-IN" sz="2800" dirty="0">
              <a:latin typeface="Adobe Thai" panose="02040503050201020203" pitchFamily="18" charset="-34"/>
              <a:cs typeface="Adobe Thai" panose="02040503050201020203" pitchFamily="18" charset="-34"/>
            </a:endParaRPr>
          </a:p>
        </p:txBody>
      </p:sp>
      <p:pic>
        <p:nvPicPr>
          <p:cNvPr id="5" name="Picture 4" descr="A drawing of a machine&#10;&#10;Description automatically generated with medium confidence">
            <a:extLst>
              <a:ext uri="{FF2B5EF4-FFF2-40B4-BE49-F238E27FC236}">
                <a16:creationId xmlns:a16="http://schemas.microsoft.com/office/drawing/2014/main" id="{2A8EE5F3-E6BB-BF09-DE75-5D0DC31DAC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5530" y="477275"/>
            <a:ext cx="3639069" cy="2968138"/>
          </a:xfrm>
          <a:prstGeom prst="rect">
            <a:avLst/>
          </a:prstGeom>
        </p:spPr>
      </p:pic>
      <p:pic>
        <p:nvPicPr>
          <p:cNvPr id="6" name="Picture 5">
            <a:extLst>
              <a:ext uri="{FF2B5EF4-FFF2-40B4-BE49-F238E27FC236}">
                <a16:creationId xmlns:a16="http://schemas.microsoft.com/office/drawing/2014/main" id="{CD4E1155-F249-4D0A-BC38-A2C1B767317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7175" y="3597490"/>
            <a:ext cx="8625601" cy="2908429"/>
          </a:xfrm>
          <a:prstGeom prst="rect">
            <a:avLst/>
          </a:prstGeom>
        </p:spPr>
      </p:pic>
      <p:pic>
        <p:nvPicPr>
          <p:cNvPr id="7" name="WhatsApp Audio 2024-05-07 at 00.37.37_7cc0f605">
            <a:hlinkClick r:id="" action="ppaction://media"/>
            <a:extLst>
              <a:ext uri="{FF2B5EF4-FFF2-40B4-BE49-F238E27FC236}">
                <a16:creationId xmlns:a16="http://schemas.microsoft.com/office/drawing/2014/main" id="{70706F49-97FE-4EC5-AEE2-35FBBD26B8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512302" y="5051704"/>
            <a:ext cx="487363" cy="487363"/>
          </a:xfrm>
          <a:prstGeom prst="rect">
            <a:avLst/>
          </a:prstGeom>
        </p:spPr>
      </p:pic>
    </p:spTree>
    <p:extLst>
      <p:ext uri="{BB962C8B-B14F-4D97-AF65-F5344CB8AC3E}">
        <p14:creationId xmlns:p14="http://schemas.microsoft.com/office/powerpoint/2010/main" val="3246240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6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783557" y="565879"/>
            <a:ext cx="4451090" cy="630942"/>
          </a:xfrm>
          <a:prstGeom prst="rect">
            <a:avLst/>
          </a:prstGeom>
          <a:noFill/>
        </p:spPr>
        <p:txBody>
          <a:bodyPr wrap="none" rtlCol="0">
            <a:spAutoFit/>
          </a:bodyPr>
          <a:lstStyle/>
          <a:p>
            <a:pPr algn="ctr"/>
            <a:r>
              <a:rPr lang="en-US" sz="3500" b="1" dirty="0">
                <a:latin typeface="Cambria" panose="02040503050406030204" pitchFamily="18" charset="0"/>
                <a:ea typeface="Cambria" panose="02040503050406030204" pitchFamily="18" charset="0"/>
              </a:rPr>
              <a:t>Kinematic Synthesis</a:t>
            </a:r>
          </a:p>
        </p:txBody>
      </p:sp>
      <p:cxnSp>
        <p:nvCxnSpPr>
          <p:cNvPr id="12" name="Straight Connector 11"/>
          <p:cNvCxnSpPr/>
          <p:nvPr/>
        </p:nvCxnSpPr>
        <p:spPr>
          <a:xfrm>
            <a:off x="3778924" y="1199802"/>
            <a:ext cx="4455723"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BFFF762-0CBC-BDAE-3844-1126F45C7D5A}"/>
              </a:ext>
            </a:extLst>
          </p:cNvPr>
          <p:cNvSpPr txBox="1"/>
          <p:nvPr/>
        </p:nvSpPr>
        <p:spPr>
          <a:xfrm>
            <a:off x="1391797" y="1652530"/>
            <a:ext cx="10135518" cy="2923877"/>
          </a:xfrm>
          <a:prstGeom prst="rect">
            <a:avLst/>
          </a:prstGeom>
          <a:noFill/>
        </p:spPr>
        <p:txBody>
          <a:bodyPr wrap="square" rtlCol="0">
            <a:spAutoFit/>
          </a:bodyPr>
          <a:lstStyle/>
          <a:p>
            <a:r>
              <a:rPr lang="en-IN" sz="3200" dirty="0">
                <a:latin typeface="Adobe Thai" panose="02040503050201020203" pitchFamily="18" charset="-34"/>
                <a:cs typeface="Adobe Thai" panose="02040503050201020203" pitchFamily="18" charset="-34"/>
              </a:rPr>
              <a:t>The mechanism consists of two discs with equal radii.</a:t>
            </a:r>
          </a:p>
          <a:p>
            <a:r>
              <a:rPr lang="en-IN" sz="3200" dirty="0">
                <a:latin typeface="Adobe Thai" panose="02040503050201020203" pitchFamily="18" charset="-34"/>
                <a:cs typeface="Adobe Thai" panose="02040503050201020203" pitchFamily="18" charset="-34"/>
              </a:rPr>
              <a:t>On both discs, an equal number of cylindrical rods are mounted.</a:t>
            </a:r>
          </a:p>
          <a:p>
            <a:r>
              <a:rPr lang="en-IN" sz="3200" dirty="0">
                <a:latin typeface="Adobe Thai" panose="02040503050201020203" pitchFamily="18" charset="-34"/>
                <a:cs typeface="Adobe Thai" panose="02040503050201020203" pitchFamily="18" charset="-34"/>
              </a:rPr>
              <a:t>The rods are equally placed near and along the periphery of the discs.</a:t>
            </a:r>
          </a:p>
          <a:p>
            <a:r>
              <a:rPr lang="en-IN" sz="3200" dirty="0">
                <a:latin typeface="Adobe Thai" panose="02040503050201020203" pitchFamily="18" charset="-34"/>
                <a:cs typeface="Adobe Thai" panose="02040503050201020203" pitchFamily="18" charset="-34"/>
              </a:rPr>
              <a:t>The axis of rotation of the discs are at 90 degrees to each other and the shafts  are intersecting.</a:t>
            </a:r>
          </a:p>
          <a:p>
            <a:endParaRPr lang="en-IN" sz="2400" dirty="0">
              <a:latin typeface="Adobe Thai" panose="02040503050201020203" pitchFamily="18" charset="-34"/>
              <a:cs typeface="Adobe Thai" panose="02040503050201020203" pitchFamily="18" charset="-34"/>
            </a:endParaRPr>
          </a:p>
        </p:txBody>
      </p:sp>
      <p:pic>
        <p:nvPicPr>
          <p:cNvPr id="4" name="WhatsApp Audio 2024-05-07 at 00.37.36_b02be724">
            <a:hlinkClick r:id="" action="ppaction://media"/>
            <a:extLst>
              <a:ext uri="{FF2B5EF4-FFF2-40B4-BE49-F238E27FC236}">
                <a16:creationId xmlns:a16="http://schemas.microsoft.com/office/drawing/2014/main" id="{E102C673-4EAA-49A9-8EB8-1AF65A08733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450158" y="693631"/>
            <a:ext cx="487363" cy="487363"/>
          </a:xfrm>
          <a:prstGeom prst="rect">
            <a:avLst/>
          </a:prstGeom>
        </p:spPr>
      </p:pic>
    </p:spTree>
    <p:extLst>
      <p:ext uri="{BB962C8B-B14F-4D97-AF65-F5344CB8AC3E}">
        <p14:creationId xmlns:p14="http://schemas.microsoft.com/office/powerpoint/2010/main" val="1447353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1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16774" y="0"/>
            <a:ext cx="5046959" cy="630942"/>
          </a:xfrm>
          <a:prstGeom prst="rect">
            <a:avLst/>
          </a:prstGeom>
          <a:noFill/>
        </p:spPr>
        <p:txBody>
          <a:bodyPr wrap="none" rtlCol="0">
            <a:spAutoFit/>
          </a:bodyPr>
          <a:lstStyle/>
          <a:p>
            <a:pPr algn="ctr"/>
            <a:r>
              <a:rPr lang="en-US" sz="3500" b="1" dirty="0">
                <a:latin typeface="Cambria" panose="02040503050406030204" pitchFamily="18" charset="0"/>
                <a:ea typeface="Cambria" panose="02040503050406030204" pitchFamily="18" charset="0"/>
              </a:rPr>
              <a:t>Computer Aided Design</a:t>
            </a:r>
          </a:p>
        </p:txBody>
      </p:sp>
      <p:cxnSp>
        <p:nvCxnSpPr>
          <p:cNvPr id="12" name="Straight Connector 11"/>
          <p:cNvCxnSpPr/>
          <p:nvPr/>
        </p:nvCxnSpPr>
        <p:spPr>
          <a:xfrm>
            <a:off x="3778924" y="630942"/>
            <a:ext cx="4455723"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pic>
        <p:nvPicPr>
          <p:cNvPr id="7" name="Picture 6" descr="A yellow and green object with green rods&#10;&#10;Description automatically generated with medium confidence">
            <a:extLst>
              <a:ext uri="{FF2B5EF4-FFF2-40B4-BE49-F238E27FC236}">
                <a16:creationId xmlns:a16="http://schemas.microsoft.com/office/drawing/2014/main" id="{EB6B8D5B-48BC-6BB5-4D3C-A81DD01516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6279" y="917448"/>
            <a:ext cx="6819441" cy="4723119"/>
          </a:xfrm>
          <a:prstGeom prst="rect">
            <a:avLst/>
          </a:prstGeom>
        </p:spPr>
      </p:pic>
      <p:sp>
        <p:nvSpPr>
          <p:cNvPr id="8" name="TextBox 7">
            <a:extLst>
              <a:ext uri="{FF2B5EF4-FFF2-40B4-BE49-F238E27FC236}">
                <a16:creationId xmlns:a16="http://schemas.microsoft.com/office/drawing/2014/main" id="{AE9A459B-BA10-27F9-80B6-38AB15507257}"/>
              </a:ext>
            </a:extLst>
          </p:cNvPr>
          <p:cNvSpPr txBox="1"/>
          <p:nvPr/>
        </p:nvSpPr>
        <p:spPr>
          <a:xfrm>
            <a:off x="2818481" y="5996225"/>
            <a:ext cx="6687239" cy="461665"/>
          </a:xfrm>
          <a:prstGeom prst="rect">
            <a:avLst/>
          </a:prstGeom>
          <a:noFill/>
        </p:spPr>
        <p:txBody>
          <a:bodyPr wrap="square" rtlCol="0">
            <a:spAutoFit/>
          </a:bodyPr>
          <a:lstStyle/>
          <a:p>
            <a:r>
              <a:rPr lang="en-IN" sz="2400" dirty="0"/>
              <a:t>CAD with video/ motion analysis is on the 8</a:t>
            </a:r>
            <a:r>
              <a:rPr lang="en-IN" sz="2400" baseline="30000" dirty="0"/>
              <a:t>th</a:t>
            </a:r>
            <a:r>
              <a:rPr lang="en-IN" sz="2400" dirty="0"/>
              <a:t> slide</a:t>
            </a:r>
          </a:p>
        </p:txBody>
      </p:sp>
    </p:spTree>
    <p:extLst>
      <p:ext uri="{BB962C8B-B14F-4D97-AF65-F5344CB8AC3E}">
        <p14:creationId xmlns:p14="http://schemas.microsoft.com/office/powerpoint/2010/main" val="865158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85737" y="407624"/>
            <a:ext cx="5148910" cy="630942"/>
          </a:xfrm>
          <a:prstGeom prst="rect">
            <a:avLst/>
          </a:prstGeom>
          <a:noFill/>
        </p:spPr>
        <p:txBody>
          <a:bodyPr wrap="none" rtlCol="0">
            <a:spAutoFit/>
          </a:bodyPr>
          <a:lstStyle/>
          <a:p>
            <a:pPr algn="ctr"/>
            <a:r>
              <a:rPr lang="en-US" sz="3500" b="1" dirty="0">
                <a:latin typeface="Cambria" panose="02040503050406030204" pitchFamily="18" charset="0"/>
                <a:ea typeface="Cambria" panose="02040503050406030204" pitchFamily="18" charset="0"/>
              </a:rPr>
              <a:t>Motion Analysis / Study</a:t>
            </a:r>
          </a:p>
        </p:txBody>
      </p:sp>
      <p:cxnSp>
        <p:nvCxnSpPr>
          <p:cNvPr id="12" name="Straight Connector 11"/>
          <p:cNvCxnSpPr/>
          <p:nvPr/>
        </p:nvCxnSpPr>
        <p:spPr>
          <a:xfrm>
            <a:off x="3388262" y="1082633"/>
            <a:ext cx="4455723"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8E932C6E-39AB-5106-A605-6E4C1472C6A1}"/>
              </a:ext>
            </a:extLst>
          </p:cNvPr>
          <p:cNvSpPr txBox="1"/>
          <p:nvPr/>
        </p:nvSpPr>
        <p:spPr>
          <a:xfrm>
            <a:off x="940106" y="1297343"/>
            <a:ext cx="10598227" cy="4832092"/>
          </a:xfrm>
          <a:prstGeom prst="rect">
            <a:avLst/>
          </a:prstGeom>
          <a:noFill/>
        </p:spPr>
        <p:txBody>
          <a:bodyPr wrap="square" rtlCol="0">
            <a:spAutoFit/>
          </a:bodyPr>
          <a:lstStyle/>
          <a:p>
            <a:r>
              <a:rPr lang="en-IN" sz="2800" dirty="0">
                <a:latin typeface="Adobe Thai" panose="02040503050201020203" pitchFamily="18" charset="-34"/>
                <a:cs typeface="Adobe Thai" panose="02040503050201020203" pitchFamily="18" charset="-34"/>
              </a:rPr>
              <a:t>When a person peddles the peddles, the input shaft will be rotated which will lead to rotation of our input disc.</a:t>
            </a:r>
          </a:p>
          <a:p>
            <a:r>
              <a:rPr lang="en-IN" sz="2800" dirty="0">
                <a:latin typeface="Adobe Thai" panose="02040503050201020203" pitchFamily="18" charset="-34"/>
                <a:cs typeface="Adobe Thai" panose="02040503050201020203" pitchFamily="18" charset="-34"/>
              </a:rPr>
              <a:t>The rods of the input disc would come in contact with the output disc which will lead to movement of the output shaft. The rotation of the output shaft varies from that of the input shaft by 90 degrees. </a:t>
            </a:r>
          </a:p>
          <a:p>
            <a:r>
              <a:rPr lang="en-IN" sz="2800" dirty="0">
                <a:latin typeface="Adobe Thai" panose="02040503050201020203" pitchFamily="18" charset="-34"/>
                <a:cs typeface="Adobe Thai" panose="02040503050201020203" pitchFamily="18" charset="-34"/>
              </a:rPr>
              <a:t>The output shaft will rotate the propeller which by the help of thrust force helps in the movement of the boat. </a:t>
            </a:r>
          </a:p>
          <a:p>
            <a:r>
              <a:rPr lang="en-IN" sz="2800" dirty="0">
                <a:latin typeface="Adobe Thai" panose="02040503050201020203" pitchFamily="18" charset="-34"/>
                <a:cs typeface="Adobe Thai" panose="02040503050201020203" pitchFamily="18" charset="-34"/>
              </a:rPr>
              <a:t>This helps the person face front while peddling the boat, otherwise, to transmit motion without any intermediate mechanism to the propeller which is located at the back side of the boat, the person has to sit facing sideways.</a:t>
            </a:r>
          </a:p>
          <a:p>
            <a:endParaRPr lang="en-IN" sz="2800" dirty="0">
              <a:latin typeface="Adobe Thai" panose="02040503050201020203" pitchFamily="18" charset="-34"/>
              <a:cs typeface="Adobe Thai" panose="02040503050201020203" pitchFamily="18" charset="-34"/>
            </a:endParaRPr>
          </a:p>
        </p:txBody>
      </p:sp>
      <p:pic>
        <p:nvPicPr>
          <p:cNvPr id="3" name="WhatsApp Audio 2024-05-07 at 00.37.37_7168b2cd">
            <a:hlinkClick r:id="" action="ppaction://media"/>
            <a:extLst>
              <a:ext uri="{FF2B5EF4-FFF2-40B4-BE49-F238E27FC236}">
                <a16:creationId xmlns:a16="http://schemas.microsoft.com/office/drawing/2014/main" id="{879F4925-BC62-45B5-A13E-A9F3B6453C6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79136" y="479413"/>
            <a:ext cx="487363" cy="487363"/>
          </a:xfrm>
          <a:prstGeom prst="rect">
            <a:avLst/>
          </a:prstGeom>
        </p:spPr>
      </p:pic>
    </p:spTree>
    <p:extLst>
      <p:ext uri="{BB962C8B-B14F-4D97-AF65-F5344CB8AC3E}">
        <p14:creationId xmlns:p14="http://schemas.microsoft.com/office/powerpoint/2010/main" val="1254248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5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65804" y="0"/>
            <a:ext cx="5148910" cy="630942"/>
          </a:xfrm>
          <a:prstGeom prst="rect">
            <a:avLst/>
          </a:prstGeom>
          <a:noFill/>
        </p:spPr>
        <p:txBody>
          <a:bodyPr wrap="none" rtlCol="0">
            <a:spAutoFit/>
          </a:bodyPr>
          <a:lstStyle/>
          <a:p>
            <a:pPr algn="ctr"/>
            <a:r>
              <a:rPr lang="en-US" sz="3500" b="1" dirty="0">
                <a:latin typeface="Cambria" panose="02040503050406030204" pitchFamily="18" charset="0"/>
                <a:ea typeface="Cambria" panose="02040503050406030204" pitchFamily="18" charset="0"/>
              </a:rPr>
              <a:t>Motion Analysis / Study</a:t>
            </a:r>
          </a:p>
        </p:txBody>
      </p:sp>
      <p:cxnSp>
        <p:nvCxnSpPr>
          <p:cNvPr id="12" name="Straight Connector 11"/>
          <p:cNvCxnSpPr/>
          <p:nvPr/>
        </p:nvCxnSpPr>
        <p:spPr>
          <a:xfrm>
            <a:off x="3778924" y="630942"/>
            <a:ext cx="4455723"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pic>
        <p:nvPicPr>
          <p:cNvPr id="9" name="FINAL CAD">
            <a:hlinkClick r:id="" action="ppaction://media"/>
            <a:extLst>
              <a:ext uri="{FF2B5EF4-FFF2-40B4-BE49-F238E27FC236}">
                <a16:creationId xmlns:a16="http://schemas.microsoft.com/office/drawing/2014/main" id="{AABA5F65-95AE-3FB3-14F4-43B82F2C487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366092" y="1011417"/>
            <a:ext cx="8769425" cy="4726230"/>
          </a:xfrm>
          <a:prstGeom prst="rect">
            <a:avLst/>
          </a:prstGeom>
        </p:spPr>
      </p:pic>
      <p:pic>
        <p:nvPicPr>
          <p:cNvPr id="3" name="WhatsApp Audio 2024-05-07 at 00.37.38_9a321465">
            <a:hlinkClick r:id="" action="ppaction://media"/>
            <a:extLst>
              <a:ext uri="{FF2B5EF4-FFF2-40B4-BE49-F238E27FC236}">
                <a16:creationId xmlns:a16="http://schemas.microsoft.com/office/drawing/2014/main" id="{C30FD227-5179-40AC-AE4A-1B3B2E06FB41}"/>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0965063" y="524054"/>
            <a:ext cx="487363" cy="487363"/>
          </a:xfrm>
          <a:prstGeom prst="rect">
            <a:avLst/>
          </a:prstGeom>
        </p:spPr>
      </p:pic>
    </p:spTree>
    <p:extLst>
      <p:ext uri="{BB962C8B-B14F-4D97-AF65-F5344CB8AC3E}">
        <p14:creationId xmlns:p14="http://schemas.microsoft.com/office/powerpoint/2010/main" val="316605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736"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293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9"/>
                </p:tgtEl>
              </p:cMediaNode>
            </p:video>
            <p:seq concurrent="1" nextAc="seek">
              <p:cTn id="12" restart="whenNotActive" fill="hold" evtFilter="cancelBubble" nodeType="interactiveSeq">
                <p:stCondLst>
                  <p:cond evt="onClick" delay="0">
                    <p:tgtEl>
                      <p:spTgt spid="9"/>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9"/>
                                        </p:tgtEl>
                                      </p:cBhvr>
                                    </p:cmd>
                                  </p:childTnLst>
                                </p:cTn>
                              </p:par>
                            </p:childTnLst>
                          </p:cTn>
                        </p:par>
                      </p:childTnLst>
                    </p:cTn>
                  </p:par>
                </p:childTnLst>
              </p:cTn>
              <p:nextCondLst>
                <p:cond evt="onClick" delay="0">
                  <p:tgtEl>
                    <p:spTgt spid="9"/>
                  </p:tgtEl>
                </p:cond>
              </p:nextCondLst>
            </p:seq>
            <p:audio>
              <p:cMediaNode vol="80000">
                <p:cTn id="1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59850" y="0"/>
            <a:ext cx="2760820" cy="630942"/>
          </a:xfrm>
          <a:prstGeom prst="rect">
            <a:avLst/>
          </a:prstGeom>
          <a:noFill/>
        </p:spPr>
        <p:txBody>
          <a:bodyPr wrap="none" rtlCol="0">
            <a:spAutoFit/>
          </a:bodyPr>
          <a:lstStyle/>
          <a:p>
            <a:pPr algn="ctr"/>
            <a:r>
              <a:rPr lang="en-US" sz="3500" b="1" dirty="0">
                <a:latin typeface="Cambria" panose="02040503050406030204" pitchFamily="18" charset="0"/>
                <a:ea typeface="Cambria" panose="02040503050406030204" pitchFamily="18" charset="0"/>
              </a:rPr>
              <a:t>Conclusions</a:t>
            </a:r>
          </a:p>
        </p:txBody>
      </p:sp>
      <p:cxnSp>
        <p:nvCxnSpPr>
          <p:cNvPr id="12" name="Straight Connector 11"/>
          <p:cNvCxnSpPr/>
          <p:nvPr/>
        </p:nvCxnSpPr>
        <p:spPr>
          <a:xfrm>
            <a:off x="3778924" y="630942"/>
            <a:ext cx="4455723"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D46FC84C-5203-F655-7AC3-A685F075BD60}"/>
              </a:ext>
            </a:extLst>
          </p:cNvPr>
          <p:cNvSpPr txBox="1"/>
          <p:nvPr/>
        </p:nvSpPr>
        <p:spPr>
          <a:xfrm>
            <a:off x="1366092" y="1597446"/>
            <a:ext cx="9287219" cy="3785652"/>
          </a:xfrm>
          <a:prstGeom prst="rect">
            <a:avLst/>
          </a:prstGeom>
          <a:noFill/>
        </p:spPr>
        <p:txBody>
          <a:bodyPr wrap="square" rtlCol="0">
            <a:spAutoFit/>
          </a:bodyPr>
          <a:lstStyle/>
          <a:p>
            <a:r>
              <a:rPr lang="en-IN" sz="3000" dirty="0">
                <a:latin typeface="Adobe Thai" panose="02040503050201020203" pitchFamily="18" charset="-34"/>
                <a:cs typeface="Adobe Thai" panose="02040503050201020203" pitchFamily="18" charset="-34"/>
              </a:rPr>
              <a:t>Thank you Sir, for giving us an opportunity to explore some topics and do some research on “Kinematics of Machinery”. </a:t>
            </a:r>
          </a:p>
          <a:p>
            <a:r>
              <a:rPr lang="en-IN" sz="3000" dirty="0">
                <a:latin typeface="Adobe Thai" panose="02040503050201020203" pitchFamily="18" charset="-34"/>
                <a:cs typeface="Adobe Thai" panose="02040503050201020203" pitchFamily="18" charset="-34"/>
              </a:rPr>
              <a:t>We really enjoyed the project and the process of arriving to design this mechanism and finally accomplishing it. </a:t>
            </a:r>
          </a:p>
          <a:p>
            <a:r>
              <a:rPr lang="en-IN" sz="3000" dirty="0">
                <a:latin typeface="Adobe Thai" panose="02040503050201020203" pitchFamily="18" charset="-34"/>
                <a:cs typeface="Adobe Thai" panose="02040503050201020203" pitchFamily="18" charset="-34"/>
              </a:rPr>
              <a:t>This project has intrigued us to know more and explore more about this subject. Thank You.</a:t>
            </a:r>
          </a:p>
          <a:p>
            <a:endParaRPr lang="en-IN" sz="3000" dirty="0">
              <a:latin typeface="Adobe Thai" panose="02040503050201020203" pitchFamily="18" charset="-34"/>
              <a:cs typeface="Adobe Thai" panose="02040503050201020203" pitchFamily="18" charset="-34"/>
            </a:endParaRPr>
          </a:p>
          <a:p>
            <a:endParaRPr lang="en-IN" sz="3000" dirty="0">
              <a:latin typeface="Adobe Thai" panose="02040503050201020203" pitchFamily="18" charset="-34"/>
              <a:cs typeface="Adobe Thai" panose="02040503050201020203" pitchFamily="18" charset="-34"/>
            </a:endParaRPr>
          </a:p>
        </p:txBody>
      </p:sp>
      <p:pic>
        <p:nvPicPr>
          <p:cNvPr id="3" name="WhatsApp Audio 2024-05-07 at 00.37.18_39e04f24">
            <a:hlinkClick r:id="" action="ppaction://media"/>
            <a:extLst>
              <a:ext uri="{FF2B5EF4-FFF2-40B4-BE49-F238E27FC236}">
                <a16:creationId xmlns:a16="http://schemas.microsoft.com/office/drawing/2014/main" id="{E724252B-95FB-4D47-B5DE-917920384E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43121" y="459080"/>
            <a:ext cx="487363" cy="487363"/>
          </a:xfrm>
          <a:prstGeom prst="rect">
            <a:avLst/>
          </a:prstGeom>
        </p:spPr>
      </p:pic>
    </p:spTree>
    <p:extLst>
      <p:ext uri="{BB962C8B-B14F-4D97-AF65-F5344CB8AC3E}">
        <p14:creationId xmlns:p14="http://schemas.microsoft.com/office/powerpoint/2010/main" val="3006629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60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925</TotalTime>
  <Words>584</Words>
  <Application>Microsoft Office PowerPoint</Application>
  <PresentationFormat>Widescreen</PresentationFormat>
  <Paragraphs>44</Paragraphs>
  <Slides>9</Slides>
  <Notes>0</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Adobe Thai</vt:lpstr>
      <vt:lpstr>Arial</vt:lpstr>
      <vt:lpstr>Calibri</vt:lpstr>
      <vt:lpstr>Calibri Light</vt:lpstr>
      <vt:lpstr>Cambria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 Kapil</dc:creator>
  <cp:lastModifiedBy>Amit Rathore</cp:lastModifiedBy>
  <cp:revision>7</cp:revision>
  <dcterms:created xsi:type="dcterms:W3CDTF">2024-04-27T13:24:43Z</dcterms:created>
  <dcterms:modified xsi:type="dcterms:W3CDTF">2024-07-02T07:46:32Z</dcterms:modified>
</cp:coreProperties>
</file>

<file path=docProps/thumbnail.jpeg>
</file>